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1" r:id="rId5"/>
    <p:sldId id="264" r:id="rId6"/>
    <p:sldId id="265" r:id="rId7"/>
    <p:sldId id="273" r:id="rId8"/>
    <p:sldId id="263" r:id="rId9"/>
    <p:sldId id="266" r:id="rId10"/>
    <p:sldId id="272" r:id="rId11"/>
    <p:sldId id="268" r:id="rId12"/>
    <p:sldId id="269" r:id="rId13"/>
    <p:sldId id="270" r:id="rId14"/>
    <p:sldId id="261" r:id="rId15"/>
    <p:sldId id="262" r:id="rId16"/>
    <p:sldId id="267" r:id="rId17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D9728"/>
    <a:srgbClr val="008000"/>
    <a:srgbClr val="92D050"/>
    <a:srgbClr val="33CC33"/>
    <a:srgbClr val="FE8100"/>
    <a:srgbClr val="FF9900"/>
    <a:srgbClr val="A65E09"/>
    <a:srgbClr val="F9C8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8" autoAdjust="0"/>
    <p:restoredTop sz="97313" autoAdjust="0"/>
  </p:normalViewPr>
  <p:slideViewPr>
    <p:cSldViewPr>
      <p:cViewPr varScale="1">
        <p:scale>
          <a:sx n="74" d="100"/>
          <a:sy n="74" d="100"/>
        </p:scale>
        <p:origin x="72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2020/10/8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2020/10/8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tiff"/><Relationship Id="rId4" Type="http://schemas.openxmlformats.org/officeDocument/2006/relationships/image" Target="../media/image11.tiff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8.tiff"/><Relationship Id="rId7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20.tiff"/><Relationship Id="rId10" Type="http://schemas.openxmlformats.org/officeDocument/2006/relationships/hyperlink" Target="mailto:hiroto@aaa.jp" TargetMode="External"/><Relationship Id="rId4" Type="http://schemas.openxmlformats.org/officeDocument/2006/relationships/image" Target="../media/image19.tiff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22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tiff"/><Relationship Id="rId7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11.tiff"/><Relationship Id="rId5" Type="http://schemas.openxmlformats.org/officeDocument/2006/relationships/image" Target="../media/image29.tiff"/><Relationship Id="rId10" Type="http://schemas.openxmlformats.org/officeDocument/2006/relationships/image" Target="../media/image32.png"/><Relationship Id="rId4" Type="http://schemas.openxmlformats.org/officeDocument/2006/relationships/image" Target="../media/image28.tiff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7.tiff"/><Relationship Id="rId7" Type="http://schemas.openxmlformats.org/officeDocument/2006/relationships/image" Target="../media/image24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11" Type="http://schemas.openxmlformats.org/officeDocument/2006/relationships/image" Target="../media/image11.tiff"/><Relationship Id="rId5" Type="http://schemas.openxmlformats.org/officeDocument/2006/relationships/image" Target="../media/image29.tiff"/><Relationship Id="rId10" Type="http://schemas.openxmlformats.org/officeDocument/2006/relationships/image" Target="../media/image32.png"/><Relationship Id="rId4" Type="http://schemas.openxmlformats.org/officeDocument/2006/relationships/image" Target="../media/image28.tiff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828800"/>
            <a:ext cx="8763000" cy="1143000"/>
          </a:xfrm>
        </p:spPr>
        <p:txBody>
          <a:bodyPr/>
          <a:lstStyle/>
          <a:p>
            <a:pPr algn="ctr"/>
            <a:r>
              <a:rPr lang="en-US" altLang="ja-JP" sz="2800" b="0" dirty="0"/>
              <a:t>Development of Shelter Navigation with Considering Three Cs in the Corona Age</a:t>
            </a:r>
            <a:endParaRPr lang="en-US" altLang="ja-JP" sz="18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" y="3352800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/>
              <a:t>Hiroto</a:t>
            </a:r>
            <a:r>
              <a:rPr lang="en-US" altLang="ja-JP" b="1" dirty="0"/>
              <a:t> Nakada</a:t>
            </a:r>
            <a:endParaRPr lang="ja-JP" altLang="en-US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r>
              <a:rPr lang="en-US" altLang="ja-JP" dirty="0"/>
              <a:t>(Conference)</a:t>
            </a:r>
            <a:endParaRPr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3" y="1628800"/>
            <a:ext cx="3359940" cy="3372524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5717153" y="1711501"/>
            <a:ext cx="3184737" cy="3146966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避難所情報のテーブル</a:t>
            </a:r>
            <a:endParaRPr kumimoji="1" lang="en-US" altLang="ja-JP" dirty="0"/>
          </a:p>
          <a:p>
            <a:pPr lvl="1"/>
            <a:r>
              <a:rPr lang="ja-JP" altLang="en-US"/>
              <a:t>避難所</a:t>
            </a:r>
            <a:r>
              <a:rPr lang="en-US" altLang="ja-JP" dirty="0"/>
              <a:t>ID</a:t>
            </a:r>
          </a:p>
          <a:p>
            <a:pPr lvl="1"/>
            <a:r>
              <a:rPr lang="ja-JP" altLang="en-US"/>
              <a:t>施設名</a:t>
            </a:r>
            <a:endParaRPr lang="en-US" altLang="ja-JP" dirty="0"/>
          </a:p>
          <a:p>
            <a:pPr lvl="1"/>
            <a:r>
              <a:rPr lang="ja-JP" altLang="en-US"/>
              <a:t>住所、緯度・経度</a:t>
            </a:r>
            <a:endParaRPr lang="en-US" altLang="ja-JP" dirty="0"/>
          </a:p>
          <a:p>
            <a:pPr lvl="1"/>
            <a:r>
              <a:rPr lang="ja-JP" altLang="en-US"/>
              <a:t>収容可能人数</a:t>
            </a:r>
            <a:endParaRPr kumimoji="1" lang="en-US" altLang="ja-JP" dirty="0"/>
          </a:p>
          <a:p>
            <a:r>
              <a:rPr kumimoji="1" lang="ja-JP" altLang="en-US"/>
              <a:t>至近距離</a:t>
            </a:r>
            <a:r>
              <a:rPr lang="ja-JP" altLang="en-US"/>
              <a:t>の避難所検索</a:t>
            </a:r>
            <a:endParaRPr lang="en-US" altLang="ja-JP" dirty="0"/>
          </a:p>
          <a:p>
            <a:pPr lvl="1"/>
            <a:r>
              <a:rPr kumimoji="1" lang="ja-JP" altLang="en-US"/>
              <a:t>現在位置から半径</a:t>
            </a:r>
            <a:r>
              <a:rPr kumimoji="1" lang="en-US" altLang="ja-JP" dirty="0" err="1"/>
              <a:t>dkm</a:t>
            </a:r>
            <a:r>
              <a:rPr kumimoji="1" lang="ja-JP" altLang="en-US"/>
              <a:t>の避難所を提示</a:t>
            </a:r>
            <a:endParaRPr kumimoji="1" lang="en-US" altLang="ja-JP" dirty="0"/>
          </a:p>
          <a:p>
            <a:pPr lvl="1"/>
            <a:r>
              <a:rPr lang="ja-JP" altLang="en-US"/>
              <a:t>フロント側で現在位置の緯度・経度を取得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    </a:t>
            </a:r>
            <a:r>
              <a:rPr lang="ja-JP" altLang="en-US"/>
              <a:t>半径を指定してデータ呼び出し</a:t>
            </a:r>
            <a:endParaRPr lang="en-US" altLang="ja-JP" dirty="0"/>
          </a:p>
          <a:p>
            <a:pPr marL="400050"/>
            <a:r>
              <a:rPr kumimoji="1" lang="ja-JP" altLang="en-US"/>
              <a:t>避難所の収容率の算出</a:t>
            </a:r>
            <a:endParaRPr kumimoji="1" lang="en-US" altLang="ja-JP" dirty="0"/>
          </a:p>
          <a:p>
            <a:pPr marL="800100" lvl="1"/>
            <a:r>
              <a:rPr lang="ja-JP" altLang="en-US"/>
              <a:t>チェックインによって受け入れた人数をカウント</a:t>
            </a:r>
            <a:endParaRPr kumimoji="1" lang="en-US" altLang="ja-JP" dirty="0"/>
          </a:p>
          <a:p>
            <a:pPr marL="800100" lvl="1"/>
            <a:r>
              <a:rPr kumimoji="1" lang="ja-JP" altLang="en-US"/>
              <a:t>現在の収容人数</a:t>
            </a:r>
            <a:r>
              <a:rPr kumimoji="1" lang="en-US" altLang="ja-JP" dirty="0"/>
              <a:t> / </a:t>
            </a:r>
            <a:r>
              <a:rPr kumimoji="1" lang="ja-JP" altLang="en-US"/>
              <a:t>避難所の収容可能人数で算出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  <p:sp>
        <p:nvSpPr>
          <p:cNvPr id="5" name="円形吹き出し 4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7262063" y="3016228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61A4FC-AEF0-0347-8D06-B80B9A63974C}"/>
              </a:ext>
            </a:extLst>
          </p:cNvPr>
          <p:cNvSpPr/>
          <p:nvPr/>
        </p:nvSpPr>
        <p:spPr>
          <a:xfrm>
            <a:off x="8400913" y="3710131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F892D1-1FA0-C248-BA6E-011C085E1211}"/>
              </a:ext>
            </a:extLst>
          </p:cNvPr>
          <p:cNvSpPr/>
          <p:nvPr/>
        </p:nvSpPr>
        <p:spPr>
          <a:xfrm>
            <a:off x="6880539" y="2837749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AE76EEE-9B1A-6544-8222-E26D4D00936C}"/>
              </a:ext>
            </a:extLst>
          </p:cNvPr>
          <p:cNvSpPr/>
          <p:nvPr/>
        </p:nvSpPr>
        <p:spPr>
          <a:xfrm>
            <a:off x="7829413" y="2530383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2677A9-45CC-AB47-B595-D761527256F5}"/>
              </a:ext>
            </a:extLst>
          </p:cNvPr>
          <p:cNvSpPr/>
          <p:nvPr/>
        </p:nvSpPr>
        <p:spPr>
          <a:xfrm>
            <a:off x="6560860" y="3926155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F1EE99-D02F-F34A-8B0F-8C403F162335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7452320" y="3284984"/>
            <a:ext cx="144957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8E16EA-7B90-3048-87E8-7D123D72F2A3}"/>
              </a:ext>
            </a:extLst>
          </p:cNvPr>
          <p:cNvSpPr txBox="1"/>
          <p:nvPr/>
        </p:nvSpPr>
        <p:spPr>
          <a:xfrm>
            <a:off x="7836134" y="331347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+mj-lt"/>
              </a:rPr>
              <a:t>dkm</a:t>
            </a:r>
            <a:endParaRPr kumimoji="1" lang="ja-JP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1" animBg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避難所の密の形成を避けるナビゲーション</a:t>
            </a:r>
            <a:r>
              <a:rPr lang="en-US" altLang="ja-JP" dirty="0"/>
              <a:t>『Shelter Navi』</a:t>
            </a:r>
          </a:p>
          <a:p>
            <a:r>
              <a:rPr lang="ja-JP" altLang="en-US"/>
              <a:t>このアプリの特長</a:t>
            </a:r>
            <a:endParaRPr lang="en-US" altLang="ja-JP" dirty="0"/>
          </a:p>
          <a:p>
            <a:pPr lvl="1"/>
            <a:r>
              <a:rPr lang="ja-JP" altLang="en-US"/>
              <a:t>自治体職員の避難所確認・混雑状況の手入力が不要</a:t>
            </a:r>
            <a:endParaRPr lang="en-US" altLang="ja-JP" dirty="0"/>
          </a:p>
          <a:p>
            <a:pPr lvl="1"/>
            <a:r>
              <a:rPr lang="ja-JP" altLang="en-US"/>
              <a:t>住民の安否確認が可能</a:t>
            </a:r>
            <a:endParaRPr lang="en-US" altLang="ja-JP" dirty="0"/>
          </a:p>
          <a:p>
            <a:r>
              <a:rPr lang="ja-JP" altLang="en-US"/>
              <a:t>今後の課題</a:t>
            </a:r>
            <a:endParaRPr lang="en-US" altLang="ja-JP" dirty="0"/>
          </a:p>
          <a:p>
            <a:pPr lvl="1"/>
            <a:r>
              <a:rPr lang="ja-JP" altLang="en-US"/>
              <a:t>誰が避難所の情報を入力するのか</a:t>
            </a:r>
            <a:endParaRPr lang="en-US" altLang="ja-JP" dirty="0"/>
          </a:p>
          <a:p>
            <a:pPr lvl="1"/>
            <a:r>
              <a:rPr lang="ja-JP" altLang="en-US"/>
              <a:t>高齢者などアプリに扱いに不慣れな人には使いづらいかも？</a:t>
            </a:r>
            <a:endParaRPr lang="en-US" altLang="ja-JP" dirty="0"/>
          </a:p>
          <a:p>
            <a:pPr lvl="1"/>
            <a:r>
              <a:rPr lang="ja-JP" altLang="en-US"/>
              <a:t>携帯電話網が機能していないと使えない</a:t>
            </a:r>
            <a:endParaRPr lang="en-US" altLang="ja-JP" dirty="0"/>
          </a:p>
          <a:p>
            <a:pPr lvl="1"/>
            <a:r>
              <a:rPr lang="ja-JP" altLang="en-US"/>
              <a:t>追加機能の実装</a:t>
            </a:r>
            <a:endParaRPr lang="en-US" altLang="ja-JP" dirty="0"/>
          </a:p>
          <a:p>
            <a:pPr lvl="2"/>
            <a:r>
              <a:rPr lang="ja-JP" altLang="en-US"/>
              <a:t>避難所が満員となった際、避難する親戚・知人宅が管理できる機能</a:t>
            </a:r>
            <a:endParaRPr lang="en-US" altLang="ja-JP" dirty="0"/>
          </a:p>
          <a:p>
            <a:pPr lvl="2"/>
            <a:r>
              <a:rPr lang="ja-JP" altLang="en-US"/>
              <a:t>自治体の災害情報がアプリ上確認できる機能</a:t>
            </a:r>
            <a:endParaRPr lang="en-US" altLang="ja-JP" dirty="0"/>
          </a:p>
          <a:p>
            <a:pPr lvl="1"/>
            <a:r>
              <a:rPr lang="ja-JP" altLang="en-US"/>
              <a:t>アプリの実証実験・評価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 dirty="0"/>
          </a:p>
          <a:p>
            <a:pPr lvl="1"/>
            <a:r>
              <a:rPr lang="ja-JP" altLang="en-US" b="1"/>
              <a:t>中村 匡秀　先生</a:t>
            </a:r>
            <a:endParaRPr lang="en-US" altLang="ja-JP" b="1" dirty="0"/>
          </a:p>
          <a:p>
            <a:pPr lvl="1"/>
            <a:r>
              <a:rPr lang="ja-JP" altLang="en-US" b="1"/>
              <a:t>室谷 敏生　様</a:t>
            </a:r>
            <a:endParaRPr lang="en-US" altLang="ja-JP" b="1" dirty="0"/>
          </a:p>
          <a:p>
            <a:pPr marL="457200" lvl="1" indent="0">
              <a:buNone/>
            </a:pPr>
            <a:endParaRPr lang="en" altLang="ja-JP" b="1" dirty="0"/>
          </a:p>
          <a:p>
            <a:r>
              <a:rPr lang="en" altLang="ja-JP" b="1" dirty="0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 dirty="0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E249E-1B60-794B-B4D9-7125E02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2547B-A497-CD4B-AE0B-17CBEEF8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924944"/>
            <a:ext cx="8382000" cy="5334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800" dirty="0"/>
              <a:t>Thank you for listening !</a:t>
            </a:r>
            <a:endParaRPr kumimoji="1" lang="ja-JP" altLang="en-US" sz="4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2BEE2-B339-A94B-A737-CD93A3B74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897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『Shelter Navi』</a:t>
            </a:r>
            <a:r>
              <a:rPr kumimoji="1" lang="ja-JP" altLang="en-US"/>
              <a:t>を開発する</a:t>
            </a:r>
            <a:endParaRPr kumimoji="1" lang="en-US" altLang="ja-JP" dirty="0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 dirty="0"/>
          </a:p>
          <a:p>
            <a:pPr lvl="1"/>
            <a:r>
              <a:rPr lang="ja-JP" altLang="en-US"/>
              <a:t>避難所の混雑状況の確認</a:t>
            </a:r>
            <a:endParaRPr lang="en-US" altLang="ja-JP" dirty="0"/>
          </a:p>
          <a:p>
            <a:pPr lvl="2"/>
            <a:r>
              <a:rPr lang="ja-JP" altLang="en-US"/>
              <a:t>リアルタイムの情報を確認可能</a:t>
            </a:r>
            <a:endParaRPr lang="en-US" altLang="ja-JP" dirty="0"/>
          </a:p>
          <a:p>
            <a:pPr lvl="2"/>
            <a:r>
              <a:rPr lang="ja-JP" altLang="en-US"/>
              <a:t>地図上に表示</a:t>
            </a:r>
            <a:endParaRPr lang="en-US" altLang="ja-JP" dirty="0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 dirty="0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 dirty="0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 dirty="0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 dirty="0"/>
              <a:t>Private Shelter)</a:t>
            </a:r>
            <a:r>
              <a:rPr kumimoji="1" lang="ja-JP" altLang="en-US"/>
              <a:t>の登録</a:t>
            </a:r>
            <a:endParaRPr kumimoji="1" lang="en-US" altLang="ja-JP" dirty="0"/>
          </a:p>
          <a:p>
            <a:pPr lvl="2"/>
            <a:r>
              <a:rPr lang="ja-JP" altLang="en-US"/>
              <a:t>新たな避難様式に対応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 dirty="0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People fail to evacuate in disaster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Lack </a:t>
            </a:r>
            <a:r>
              <a:rPr lang="en-US" altLang="ja-JP" dirty="0"/>
              <a:t>of awareness &amp; </a:t>
            </a:r>
            <a:r>
              <a:rPr lang="en-US" altLang="ja-JP" dirty="0" smtClean="0"/>
              <a:t>preparedness</a:t>
            </a:r>
          </a:p>
          <a:p>
            <a:pPr lvl="1"/>
            <a:r>
              <a:rPr lang="en-US" altLang="ja-JP" dirty="0" smtClean="0"/>
              <a:t>Normalcy bias: “My house may be safe”</a:t>
            </a:r>
          </a:p>
          <a:p>
            <a:pPr lvl="1"/>
            <a:r>
              <a:rPr kumimoji="1" lang="en-US" altLang="ja-JP" dirty="0" smtClean="0"/>
              <a:t>Unaware of </a:t>
            </a:r>
            <a:r>
              <a:rPr kumimoji="1" lang="en-US" altLang="ja-JP" dirty="0" smtClean="0">
                <a:solidFill>
                  <a:srgbClr val="FF0000"/>
                </a:solidFill>
              </a:rPr>
              <a:t>when/where to evacuate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COVID-19 makes things worse</a:t>
            </a:r>
          </a:p>
          <a:p>
            <a:pPr lvl="1"/>
            <a:r>
              <a:rPr lang="en-US" altLang="ja-JP" dirty="0"/>
              <a:t>Citizens hesitate to evacuate </a:t>
            </a:r>
          </a:p>
          <a:p>
            <a:pPr lvl="2"/>
            <a:r>
              <a:rPr lang="en-US" altLang="ja-JP" dirty="0"/>
              <a:t>Afraid of the risk of infection</a:t>
            </a:r>
          </a:p>
          <a:p>
            <a:pPr lvl="1"/>
            <a:r>
              <a:rPr lang="en-US" altLang="ja-JP" dirty="0"/>
              <a:t>The capacity of shelter is limited</a:t>
            </a:r>
          </a:p>
          <a:p>
            <a:pPr lvl="2"/>
            <a:r>
              <a:rPr lang="en-US" altLang="ja-JP" dirty="0"/>
              <a:t>Government wants to </a:t>
            </a:r>
            <a:r>
              <a:rPr lang="en-US" altLang="ja-JP" dirty="0">
                <a:solidFill>
                  <a:srgbClr val="FF0000"/>
                </a:solidFill>
              </a:rPr>
              <a:t>avoid 3C</a:t>
            </a:r>
          </a:p>
          <a:p>
            <a:pPr lvl="2"/>
            <a:r>
              <a:rPr lang="en-US" altLang="ja-JP" dirty="0"/>
              <a:t>Shelters may refuse to accept people*</a:t>
            </a:r>
          </a:p>
          <a:p>
            <a:pPr lvl="2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How should the disaster evacuation </a:t>
            </a:r>
            <a:br>
              <a:rPr lang="en-US" altLang="ja-JP" dirty="0"/>
            </a:br>
            <a:r>
              <a:rPr lang="en-US" altLang="ja-JP" dirty="0"/>
              <a:t>in the corona age </a:t>
            </a:r>
            <a:r>
              <a:rPr lang="en-US" altLang="ja-JP" dirty="0" smtClean="0"/>
              <a:t>be</a:t>
            </a:r>
            <a:r>
              <a:rPr lang="en-US" altLang="ja-JP" dirty="0"/>
              <a:t>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Mainichi </a:t>
            </a:r>
            <a:r>
              <a:rPr lang="en-US" altLang="ja-JP" sz="1200" dirty="0" err="1">
                <a:latin typeface="+mj-lt"/>
              </a:rPr>
              <a:t>Shinbun</a:t>
            </a:r>
            <a:r>
              <a:rPr lang="en-US" altLang="ja-JP" sz="1200" dirty="0">
                <a:latin typeface="+mj-lt"/>
              </a:rPr>
              <a:t> </a:t>
            </a:r>
            <a:r>
              <a:rPr kumimoji="1" lang="en-US" altLang="ja-JP" sz="1200" dirty="0">
                <a:latin typeface="+mj-lt"/>
              </a:rPr>
              <a:t>2020-09-07</a:t>
            </a:r>
            <a:endParaRPr kumimoji="1" lang="ja-JP" altLang="en-US" sz="1200" dirty="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CWMD, Kumamoto Univ. 2020-07</a:t>
            </a:r>
            <a:endParaRPr kumimoji="1"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Struggles of Local </a:t>
            </a:r>
            <a:r>
              <a:rPr lang="en-US" altLang="ja-JP" dirty="0"/>
              <a:t>Governments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Develop </a:t>
            </a:r>
            <a:r>
              <a:rPr lang="en-US" altLang="ja-JP" dirty="0">
                <a:solidFill>
                  <a:srgbClr val="FF0000"/>
                </a:solidFill>
              </a:rPr>
              <a:t>c</a:t>
            </a:r>
            <a:r>
              <a:rPr lang="en-US" altLang="ja-JP" dirty="0" smtClean="0">
                <a:solidFill>
                  <a:srgbClr val="FF0000"/>
                </a:solidFill>
              </a:rPr>
              <a:t>orona-aware</a:t>
            </a:r>
            <a:r>
              <a:rPr lang="en-US" altLang="ja-JP" dirty="0" smtClean="0"/>
              <a:t> evacuation </a:t>
            </a:r>
            <a:r>
              <a:rPr lang="en-US" altLang="ja-JP" dirty="0"/>
              <a:t>shelters</a:t>
            </a:r>
          </a:p>
          <a:p>
            <a:pPr lvl="1"/>
            <a:r>
              <a:rPr lang="en-US" altLang="ja-JP" dirty="0" smtClean="0"/>
              <a:t>New guideline avoiding 3Cs in shelters</a:t>
            </a:r>
            <a:endParaRPr lang="en-US" altLang="ja-JP" dirty="0"/>
          </a:p>
          <a:p>
            <a:pPr lvl="2"/>
            <a:r>
              <a:rPr lang="en-US" altLang="ja-JP" dirty="0" smtClean="0"/>
              <a:t>Sparse Layout &amp; Floor Plan, Thermometry, Health</a:t>
            </a:r>
            <a:br>
              <a:rPr lang="en-US" altLang="ja-JP" dirty="0" smtClean="0"/>
            </a:br>
            <a:r>
              <a:rPr lang="en-US" altLang="ja-JP" dirty="0" smtClean="0"/>
              <a:t>Inquiry, Phone-based Alert, Safety Confirmation…</a:t>
            </a:r>
            <a:endParaRPr lang="en-US" altLang="ja-JP" dirty="0"/>
          </a:p>
          <a:p>
            <a:pPr lvl="1"/>
            <a:r>
              <a:rPr lang="en-US" altLang="ja-JP" dirty="0" smtClean="0"/>
              <a:t>Online Delivery of Congestion Information</a:t>
            </a:r>
            <a:endParaRPr lang="en-US" altLang="ja-JP" dirty="0"/>
          </a:p>
          <a:p>
            <a:pPr lvl="2"/>
            <a:r>
              <a:rPr lang="en-US" altLang="ja-JP" dirty="0" smtClean="0"/>
              <a:t>Smartphone App “VACAN” </a:t>
            </a:r>
            <a:r>
              <a:rPr lang="en-US" altLang="ja-JP" sz="1400" dirty="0" smtClean="0"/>
              <a:t>(</a:t>
            </a:r>
            <a:r>
              <a:rPr lang="en-US" altLang="ja-JP" sz="1400" dirty="0" err="1" smtClean="0"/>
              <a:t>Nichinan</a:t>
            </a:r>
            <a:r>
              <a:rPr lang="en-US" altLang="ja-JP" sz="1400" dirty="0" smtClean="0"/>
              <a:t>-City, Miyazaki)</a:t>
            </a:r>
            <a:endParaRPr lang="en-US" altLang="ja-JP" dirty="0"/>
          </a:p>
          <a:p>
            <a:pPr lvl="2"/>
            <a:r>
              <a:rPr lang="en-US" altLang="ja-JP" dirty="0" smtClean="0"/>
              <a:t>Staff </a:t>
            </a:r>
            <a:r>
              <a:rPr lang="en-US" altLang="ja-JP" dirty="0" smtClean="0">
                <a:solidFill>
                  <a:srgbClr val="FF0000"/>
                </a:solidFill>
              </a:rPr>
              <a:t>manually update </a:t>
            </a:r>
            <a:r>
              <a:rPr lang="en-US" altLang="ja-JP" dirty="0" smtClean="0"/>
              <a:t>the status on site</a:t>
            </a:r>
          </a:p>
          <a:p>
            <a:pPr lvl="2"/>
            <a:endParaRPr lang="en-US" altLang="ja-JP" dirty="0"/>
          </a:p>
          <a:p>
            <a:r>
              <a:rPr lang="en-US" altLang="ja-JP" dirty="0" smtClean="0"/>
              <a:t>Completely </a:t>
            </a:r>
            <a:r>
              <a:rPr lang="en-US" altLang="ja-JP" dirty="0" smtClean="0"/>
              <a:t>relying on local </a:t>
            </a:r>
            <a:r>
              <a:rPr lang="en-US" altLang="ja-JP" dirty="0"/>
              <a:t>g</a:t>
            </a:r>
            <a:r>
              <a:rPr lang="en-US" altLang="ja-JP" dirty="0" smtClean="0"/>
              <a:t>overnment</a:t>
            </a:r>
            <a:endParaRPr lang="en-US" altLang="ja-JP" dirty="0"/>
          </a:p>
          <a:p>
            <a:pPr lvl="1"/>
            <a:r>
              <a:rPr lang="en-US" altLang="ja-JP" dirty="0" smtClean="0"/>
              <a:t>New policies add heavy workload to staff</a:t>
            </a:r>
            <a:endParaRPr lang="en-US" altLang="ja-JP" dirty="0"/>
          </a:p>
          <a:p>
            <a:pPr lvl="1"/>
            <a:r>
              <a:rPr lang="en-US" altLang="ja-JP" dirty="0" smtClean="0"/>
              <a:t>Lack of scalability for # of citizens / shelters</a:t>
            </a:r>
          </a:p>
          <a:p>
            <a:pPr lvl="2"/>
            <a:endParaRPr lang="en-US" altLang="ja-JP" dirty="0"/>
          </a:p>
          <a:p>
            <a:pPr marL="400050"/>
            <a:r>
              <a:rPr lang="en-US" altLang="ja-JP" dirty="0"/>
              <a:t>Research Question</a:t>
            </a:r>
          </a:p>
          <a:p>
            <a:pPr marL="800100" lvl="1"/>
            <a:r>
              <a:rPr lang="en-US" altLang="ja-JP" dirty="0" smtClean="0"/>
              <a:t>In disasters in corona age, how can citizens </a:t>
            </a:r>
            <a:r>
              <a:rPr lang="en-US" altLang="ja-JP" dirty="0" smtClean="0">
                <a:solidFill>
                  <a:srgbClr val="FF0000"/>
                </a:solidFill>
              </a:rPr>
              <a:t>find appropriate shelters by themselves</a:t>
            </a:r>
            <a:r>
              <a:rPr lang="en-US" altLang="ja-JP" dirty="0" smtClean="0"/>
              <a:t> without relying on governmental staff?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3566" t="16529" r="33274"/>
          <a:stretch/>
        </p:blipFill>
        <p:spPr>
          <a:xfrm>
            <a:off x="7070246" y="2054830"/>
            <a:ext cx="1692754" cy="1883979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96" y="3840517"/>
            <a:ext cx="816579" cy="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5" y="3816935"/>
            <a:ext cx="824260" cy="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1.bp.blogspot.com/-p_33bhZsyFI/XW87KSBsKHI/AAAAAAABUpI/q9xKrk3A71EQGzYCMyWjtoH-W6WMQda9gCLcBGAs/s1600/yuudou_hinan_peo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77" y="4535798"/>
            <a:ext cx="1782020" cy="146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261" y="704593"/>
            <a:ext cx="1909464" cy="12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Research Goal</a:t>
            </a:r>
          </a:p>
          <a:p>
            <a:pPr lvl="1"/>
            <a:r>
              <a:rPr lang="en-US" altLang="ja-JP" dirty="0" smtClean="0"/>
              <a:t>Achieve safe and smooth evacuation avoiding 3Cs in shelters</a:t>
            </a:r>
            <a:br>
              <a:rPr lang="en-US" altLang="ja-JP" dirty="0" smtClean="0"/>
            </a:br>
            <a:r>
              <a:rPr lang="en-US" altLang="ja-JP" dirty="0" smtClean="0"/>
              <a:t>by </a:t>
            </a:r>
            <a:r>
              <a:rPr lang="en-US" altLang="ja-JP" dirty="0" smtClean="0">
                <a:solidFill>
                  <a:srgbClr val="FF0000"/>
                </a:solidFill>
              </a:rPr>
              <a:t>self-help effort of citizens</a:t>
            </a:r>
          </a:p>
          <a:p>
            <a:r>
              <a:rPr kumimoji="1" lang="en-US" altLang="ja-JP" dirty="0" smtClean="0"/>
              <a:t>Approach</a:t>
            </a:r>
            <a:endParaRPr kumimoji="1" lang="en-US" altLang="ja-JP" dirty="0"/>
          </a:p>
          <a:p>
            <a:pPr lvl="1"/>
            <a:r>
              <a:rPr lang="en-US" altLang="ja-JP" dirty="0"/>
              <a:t>Develop </a:t>
            </a:r>
            <a:r>
              <a:rPr lang="en-US" altLang="ja-JP" b="1" dirty="0" smtClean="0">
                <a:solidFill>
                  <a:srgbClr val="FF0000"/>
                </a:solidFill>
              </a:rPr>
              <a:t>Shelter </a:t>
            </a:r>
            <a:r>
              <a:rPr lang="en-US" altLang="ja-JP" b="1" dirty="0" err="1" smtClean="0">
                <a:solidFill>
                  <a:srgbClr val="FF0000"/>
                </a:solidFill>
              </a:rPr>
              <a:t>Navi</a:t>
            </a:r>
            <a:r>
              <a:rPr lang="en-US" altLang="ja-JP" dirty="0" smtClean="0"/>
              <a:t> </a:t>
            </a:r>
            <a:r>
              <a:rPr lang="en-US" altLang="ja-JP" dirty="0" smtClean="0"/>
              <a:t>– A s</a:t>
            </a:r>
            <a:r>
              <a:rPr kumimoji="1" lang="en-US" altLang="ja-JP" dirty="0" smtClean="0"/>
              <a:t>martphone-based </a:t>
            </a:r>
            <a:r>
              <a:rPr lang="en-US" altLang="ja-JP" dirty="0"/>
              <a:t>n</a:t>
            </a:r>
            <a:r>
              <a:rPr kumimoji="1" lang="en-US" altLang="ja-JP" dirty="0" smtClean="0"/>
              <a:t>avigation </a:t>
            </a:r>
            <a:r>
              <a:rPr lang="en-US" altLang="ja-JP" dirty="0" smtClean="0"/>
              <a:t>a</a:t>
            </a:r>
            <a:r>
              <a:rPr kumimoji="1" lang="en-US" altLang="ja-JP" dirty="0" smtClean="0"/>
              <a:t>pp.</a:t>
            </a:r>
          </a:p>
          <a:p>
            <a:pPr lvl="2"/>
            <a:r>
              <a:rPr lang="en-US" altLang="ja-JP" dirty="0" smtClean="0"/>
              <a:t>Cloud server manages location &amp; status of shelters</a:t>
            </a:r>
          </a:p>
          <a:p>
            <a:pPr lvl="2"/>
            <a:r>
              <a:rPr lang="en-US" altLang="ja-JP" dirty="0" smtClean="0"/>
              <a:t>Citizens </a:t>
            </a:r>
            <a:r>
              <a:rPr lang="en-US" altLang="ja-JP" dirty="0" smtClean="0"/>
              <a:t>search </a:t>
            </a:r>
            <a:r>
              <a:rPr lang="en-US" altLang="ja-JP" dirty="0" smtClean="0"/>
              <a:t>shelters </a:t>
            </a:r>
            <a:r>
              <a:rPr lang="en-US" altLang="ja-JP" dirty="0" smtClean="0"/>
              <a:t>with </a:t>
            </a:r>
            <a:r>
              <a:rPr lang="en-US" altLang="ja-JP" dirty="0" smtClean="0"/>
              <a:t>the status with app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As citizens “check in”, the system </a:t>
            </a:r>
            <a:r>
              <a:rPr lang="en-US" altLang="ja-JP" dirty="0" smtClean="0"/>
              <a:t>updates </a:t>
            </a:r>
            <a:r>
              <a:rPr lang="en-US" altLang="ja-JP" dirty="0" smtClean="0"/>
              <a:t>the status</a:t>
            </a:r>
            <a:endParaRPr lang="en-US" altLang="ja-JP" dirty="0"/>
          </a:p>
          <a:p>
            <a:pPr marL="914400" lvl="2" indent="0">
              <a:buNone/>
            </a:pP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Research Goal and Approach</a:t>
            </a:r>
            <a:endParaRPr lang="ja-JP" altLang="en-US" kern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45" y="2812784"/>
            <a:ext cx="1289143" cy="1340032"/>
          </a:xfrm>
          <a:prstGeom prst="rect">
            <a:avLst/>
          </a:prstGeom>
        </p:spPr>
      </p:pic>
      <p:grpSp>
        <p:nvGrpSpPr>
          <p:cNvPr id="27" name="グループ化 26"/>
          <p:cNvGrpSpPr/>
          <p:nvPr/>
        </p:nvGrpSpPr>
        <p:grpSpPr>
          <a:xfrm>
            <a:off x="3707148" y="4370067"/>
            <a:ext cx="1955538" cy="2326533"/>
            <a:chOff x="3687115" y="4386855"/>
            <a:chExt cx="1955538" cy="2326533"/>
          </a:xfrm>
        </p:grpSpPr>
        <p:grpSp>
          <p:nvGrpSpPr>
            <p:cNvPr id="25" name="グループ化 24"/>
            <p:cNvGrpSpPr/>
            <p:nvPr/>
          </p:nvGrpSpPr>
          <p:grpSpPr>
            <a:xfrm>
              <a:off x="3687115" y="4910084"/>
              <a:ext cx="1796576" cy="1803304"/>
              <a:chOff x="3687115" y="4910084"/>
              <a:chExt cx="1796576" cy="1803304"/>
            </a:xfrm>
          </p:grpSpPr>
          <p:pic>
            <p:nvPicPr>
              <p:cNvPr id="14" name="図 13">
                <a:extLst>
                  <a:ext uri="{FF2B5EF4-FFF2-40B4-BE49-F238E27FC236}">
                    <a16:creationId xmlns:a16="http://schemas.microsoft.com/office/drawing/2014/main" id="{F6A4E9C0-FE31-BF40-B9B9-146A2EF05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7115" y="4910084"/>
                <a:ext cx="1796576" cy="1803304"/>
              </a:xfrm>
              <a:prstGeom prst="rect">
                <a:avLst/>
              </a:prstGeom>
              <a:ln>
                <a:solidFill>
                  <a:srgbClr val="002060"/>
                </a:solidFill>
              </a:ln>
            </p:spPr>
          </p:pic>
          <p:sp>
            <p:nvSpPr>
              <p:cNvPr id="17" name="円形吹き出し 16">
                <a:extLst>
                  <a:ext uri="{FF2B5EF4-FFF2-40B4-BE49-F238E27FC236}">
                    <a16:creationId xmlns:a16="http://schemas.microsoft.com/office/drawing/2014/main" id="{941A3AFA-3B29-884A-8E58-EE825439A1E0}"/>
                  </a:ext>
                </a:extLst>
              </p:cNvPr>
              <p:cNvSpPr/>
              <p:nvPr/>
            </p:nvSpPr>
            <p:spPr>
              <a:xfrm>
                <a:off x="4037610" y="5937662"/>
                <a:ext cx="264219" cy="290637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altLang="ja-JP" sz="1600" dirty="0" smtClean="0">
                    <a:solidFill>
                      <a:srgbClr val="000000"/>
                    </a:solidFill>
                  </a:rPr>
                  <a:t>D</a:t>
                </a:r>
                <a:endParaRPr lang="ja-JP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円形吹き出し 17">
                <a:extLst>
                  <a:ext uri="{FF2B5EF4-FFF2-40B4-BE49-F238E27FC236}">
                    <a16:creationId xmlns:a16="http://schemas.microsoft.com/office/drawing/2014/main" id="{BA0AE800-358E-B74D-8453-96323D1BD8E3}"/>
                  </a:ext>
                </a:extLst>
              </p:cNvPr>
              <p:cNvSpPr/>
              <p:nvPr/>
            </p:nvSpPr>
            <p:spPr>
              <a:xfrm>
                <a:off x="4635141" y="5415407"/>
                <a:ext cx="253040" cy="260068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1600" dirty="0" smtClean="0">
                    <a:solidFill>
                      <a:schemeClr val="tx1"/>
                    </a:solidFill>
                  </a:rPr>
                  <a:t>B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円形吹き出し 18">
                <a:extLst>
                  <a:ext uri="{FF2B5EF4-FFF2-40B4-BE49-F238E27FC236}">
                    <a16:creationId xmlns:a16="http://schemas.microsoft.com/office/drawing/2014/main" id="{6ACDEE57-8C84-CD48-AC0C-94C207F22E7C}"/>
                  </a:ext>
                </a:extLst>
              </p:cNvPr>
              <p:cNvSpPr/>
              <p:nvPr/>
            </p:nvSpPr>
            <p:spPr>
              <a:xfrm>
                <a:off x="3967702" y="5004187"/>
                <a:ext cx="295540" cy="280332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600" dirty="0" smtClean="0"/>
                  <a:t>A</a:t>
                </a:r>
                <a:endParaRPr kumimoji="1" lang="ja-JP" altLang="en-US" dirty="0"/>
              </a:p>
            </p:txBody>
          </p:sp>
        </p:grp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1F659714-15BE-2744-8109-4B5A5F60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137" y="4386855"/>
              <a:ext cx="939516" cy="987471"/>
            </a:xfrm>
            <a:prstGeom prst="rect">
              <a:avLst/>
            </a:prstGeom>
          </p:spPr>
        </p:pic>
        <p:sp>
          <p:nvSpPr>
            <p:cNvPr id="22" name="円形吹き出し 21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945628" y="5733260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C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88702"/>
              </p:ext>
            </p:extLst>
          </p:nvPr>
        </p:nvGraphicFramePr>
        <p:xfrm>
          <a:off x="5388212" y="4210050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</a:t>
                      </a:r>
                      <a:r>
                        <a:rPr kumimoji="1" lang="en-US" altLang="ja-JP" sz="1200" dirty="0" smtClean="0"/>
                        <a:t>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</a:t>
                      </a:r>
                      <a:r>
                        <a:rPr kumimoji="1" lang="en-US" altLang="ja-JP" sz="1200" dirty="0" smtClean="0"/>
                        <a:t>town </a:t>
                      </a:r>
                      <a:r>
                        <a:rPr kumimoji="1" lang="en-US" altLang="ja-JP" sz="1200" dirty="0" smtClean="0"/>
                        <a:t>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grpSp>
        <p:nvGrpSpPr>
          <p:cNvPr id="28" name="グループ化 27"/>
          <p:cNvGrpSpPr/>
          <p:nvPr/>
        </p:nvGrpSpPr>
        <p:grpSpPr>
          <a:xfrm>
            <a:off x="227919" y="5360323"/>
            <a:ext cx="3429463" cy="1458857"/>
            <a:chOff x="227919" y="5360323"/>
            <a:chExt cx="3429463" cy="1458857"/>
          </a:xfrm>
        </p:grpSpPr>
        <p:pic>
          <p:nvPicPr>
            <p:cNvPr id="1026" name="Picture 2" descr="https://1.bp.blogspot.com/-XKTafTy2_Bw/UOKDYzJbICI/AAAAAAAAKNY/tTeng5oVcJk/s1600/school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849" y="6104999"/>
              <a:ext cx="939115" cy="5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2.bp.blogspot.com/-9dUKu2CVEgg/VfS6KXqDqkI/AAAAAAAAxOA/N7W0ofbVlH8/s800/building_kouminka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7192" y="6055142"/>
              <a:ext cx="780190" cy="70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ストライプ矢印 23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 rot="5400000">
              <a:off x="724919" y="5491835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234809" y="536032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check-in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2" name="Picture 2" descr="体育館のイラスト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19" y="5993328"/>
              <a:ext cx="1112258" cy="82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木造校舎のイラスト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458" y="5415407"/>
              <a:ext cx="986058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四角形吹き出し 29"/>
          <p:cNvSpPr/>
          <p:nvPr/>
        </p:nvSpPr>
        <p:spPr>
          <a:xfrm>
            <a:off x="7744822" y="5637356"/>
            <a:ext cx="794015" cy="417786"/>
          </a:xfrm>
          <a:prstGeom prst="wedgeRectCallout">
            <a:avLst>
              <a:gd name="adj1" fmla="val 62208"/>
              <a:gd name="adj2" fmla="val 108542"/>
            </a:avLst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+1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grpSp>
        <p:nvGrpSpPr>
          <p:cNvPr id="31" name="グループ化 30"/>
          <p:cNvGrpSpPr/>
          <p:nvPr/>
        </p:nvGrpSpPr>
        <p:grpSpPr>
          <a:xfrm>
            <a:off x="390240" y="3809628"/>
            <a:ext cx="3307944" cy="1649011"/>
            <a:chOff x="390240" y="3809628"/>
            <a:chExt cx="3307944" cy="1649011"/>
          </a:xfrm>
        </p:grpSpPr>
        <p:sp>
          <p:nvSpPr>
            <p:cNvPr id="15" name="ストライプ矢印 14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>
              <a:off x="3077220" y="4626742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 descr="https://1.bp.blogspot.com/-p_33bhZsyFI/XW87KSBsKHI/AAAAAAABUpI/q9xKrk3A71EQGzYCMyWjtoH-W6WMQda9gCLcBGAs/s1600/yuudou_hinan_peop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49" y="3809628"/>
              <a:ext cx="1999052" cy="164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897965" y="4264641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search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DEF1920E-D11C-8340-9CF3-00C77B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390240" y="4433918"/>
              <a:ext cx="496421" cy="496421"/>
            </a:xfrm>
            <a:prstGeom prst="rect">
              <a:avLst/>
            </a:prstGeom>
          </p:spPr>
        </p:pic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97" y="4046628"/>
            <a:ext cx="419467" cy="43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F6A4E9C0-FE31-BF40-B9B9-146A2EF0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5" y="3806064"/>
            <a:ext cx="3285235" cy="3051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1" r="3241"/>
          <a:stretch/>
        </p:blipFill>
        <p:spPr>
          <a:xfrm>
            <a:off x="2311093" y="4283059"/>
            <a:ext cx="189952" cy="605854"/>
          </a:xfrm>
          <a:prstGeom prst="rect">
            <a:avLst/>
          </a:prstGeom>
        </p:spPr>
      </p:pic>
      <p:sp>
        <p:nvSpPr>
          <p:cNvPr id="29" name="円形吹き出し 28">
            <a:extLst>
              <a:ext uri="{FF2B5EF4-FFF2-40B4-BE49-F238E27FC236}">
                <a16:creationId xmlns:a16="http://schemas.microsoft.com/office/drawing/2014/main" id="{07C0CB73-68EA-1640-AD89-F12C6667091C}"/>
              </a:ext>
            </a:extLst>
          </p:cNvPr>
          <p:cNvSpPr/>
          <p:nvPr/>
        </p:nvSpPr>
        <p:spPr>
          <a:xfrm>
            <a:off x="2708164" y="4009491"/>
            <a:ext cx="710730" cy="1036519"/>
          </a:xfrm>
          <a:prstGeom prst="wedgeEllipseCallout">
            <a:avLst>
              <a:gd name="adj1" fmla="val -90395"/>
              <a:gd name="adj2" fmla="val 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A21F624-04E6-C44D-8E94-6A5F5785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088" y="4105768"/>
            <a:ext cx="815557" cy="837737"/>
          </a:xfrm>
          <a:prstGeom prst="rect">
            <a:avLst/>
          </a:prstGeom>
        </p:spPr>
      </p:pic>
      <p:sp>
        <p:nvSpPr>
          <p:cNvPr id="15" name="星 7 14">
            <a:extLst>
              <a:ext uri="{FF2B5EF4-FFF2-40B4-BE49-F238E27FC236}">
                <a16:creationId xmlns:a16="http://schemas.microsoft.com/office/drawing/2014/main" id="{FDA2A291-9856-784D-B07A-9807371D5AE9}"/>
              </a:ext>
            </a:extLst>
          </p:cNvPr>
          <p:cNvSpPr/>
          <p:nvPr/>
        </p:nvSpPr>
        <p:spPr>
          <a:xfrm>
            <a:off x="3370452" y="3717032"/>
            <a:ext cx="2292651" cy="1520276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Citizen’s Use Cases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334000"/>
          </a:xfrm>
        </p:spPr>
        <p:txBody>
          <a:bodyPr/>
          <a:lstStyle/>
          <a:p>
            <a:r>
              <a:rPr lang="en-US" altLang="ja-JP" sz="2000" dirty="0" smtClean="0"/>
              <a:t>C1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Register </a:t>
            </a:r>
            <a:r>
              <a:rPr lang="en-US" altLang="ja-JP" sz="2000" dirty="0" smtClean="0"/>
              <a:t>household i</a:t>
            </a:r>
            <a:r>
              <a:rPr lang="en-US" altLang="ja-JP" sz="2000" dirty="0" smtClean="0"/>
              <a:t>nformation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Nam</a:t>
            </a:r>
            <a:r>
              <a:rPr lang="en-US" altLang="ja-JP" sz="1800" dirty="0" smtClean="0"/>
              <a:t>e, home address, email, phone, # of families</a:t>
            </a:r>
            <a:endParaRPr lang="en-US" altLang="ja-JP" sz="1800" dirty="0"/>
          </a:p>
          <a:p>
            <a:r>
              <a:rPr lang="en-US" altLang="ja-JP" sz="2000" dirty="0" smtClean="0"/>
              <a:t>C2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Search shelters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visualizes shelters with congestion status on a map</a:t>
            </a:r>
          </a:p>
          <a:p>
            <a:pPr lvl="1"/>
            <a:r>
              <a:rPr lang="en-US" altLang="ja-JP" sz="1800" dirty="0" smtClean="0"/>
              <a:t>With the map, citizen searches a shelter to evacuate</a:t>
            </a:r>
            <a:endParaRPr lang="en-US" altLang="ja-JP" sz="1800" dirty="0"/>
          </a:p>
          <a:p>
            <a:r>
              <a:rPr lang="en-US" altLang="ja-JP" sz="2000" dirty="0" smtClean="0"/>
              <a:t>C3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Check-in at shelter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Citizen moves to the shelter, and presses “Check-In” button</a:t>
            </a:r>
          </a:p>
          <a:p>
            <a:pPr lvl="1"/>
            <a:r>
              <a:rPr lang="en-US" altLang="ja-JP" sz="1800" dirty="0" smtClean="0"/>
              <a:t>System records the check-in, and updates the status of the shelter</a:t>
            </a:r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643" y="3896262"/>
            <a:ext cx="724367" cy="992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01" y="4903690"/>
            <a:ext cx="1553925" cy="1838965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 flipH="1">
            <a:off x="6404664" y="5416198"/>
            <a:ext cx="1002464" cy="846451"/>
          </a:xfrm>
          <a:prstGeom prst="rightArrow">
            <a:avLst>
              <a:gd name="adj1" fmla="val 51569"/>
              <a:gd name="adj2" fmla="val 46839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24F3A0F-C729-E846-9A47-5CA8C6837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35" y="4301272"/>
            <a:ext cx="248531" cy="2370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2605AF-22E6-C94D-8F75-3C2EE677B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259" y="3900296"/>
            <a:ext cx="1272168" cy="95412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941A3AFA-3B29-884A-8E58-EE825439A1E0}"/>
              </a:ext>
            </a:extLst>
          </p:cNvPr>
          <p:cNvSpPr/>
          <p:nvPr/>
        </p:nvSpPr>
        <p:spPr>
          <a:xfrm>
            <a:off x="1102935" y="6328091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BA0AE800-358E-B74D-8453-96323D1BD8E3}"/>
              </a:ext>
            </a:extLst>
          </p:cNvPr>
          <p:cNvSpPr/>
          <p:nvPr/>
        </p:nvSpPr>
        <p:spPr>
          <a:xfrm>
            <a:off x="1986585" y="5260559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6ACDEE57-8C84-CD48-AC0C-94C207F22E7C}"/>
              </a:ext>
            </a:extLst>
          </p:cNvPr>
          <p:cNvSpPr/>
          <p:nvPr/>
        </p:nvSpPr>
        <p:spPr>
          <a:xfrm>
            <a:off x="1442085" y="428949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形吹き出し 35">
            <a:extLst>
              <a:ext uri="{FF2B5EF4-FFF2-40B4-BE49-F238E27FC236}">
                <a16:creationId xmlns:a16="http://schemas.microsoft.com/office/drawing/2014/main" id="{15BC5B24-9145-3B48-ADF8-0A8995564689}"/>
              </a:ext>
            </a:extLst>
          </p:cNvPr>
          <p:cNvSpPr/>
          <p:nvPr/>
        </p:nvSpPr>
        <p:spPr>
          <a:xfrm>
            <a:off x="2947112" y="560107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>
            <a:extLst>
              <a:ext uri="{FF2B5EF4-FFF2-40B4-BE49-F238E27FC236}">
                <a16:creationId xmlns:a16="http://schemas.microsoft.com/office/drawing/2014/main" id="{8F720DD3-CCAA-FE41-9774-38AA5DA3D44F}"/>
              </a:ext>
            </a:extLst>
          </p:cNvPr>
          <p:cNvSpPr/>
          <p:nvPr/>
        </p:nvSpPr>
        <p:spPr>
          <a:xfrm>
            <a:off x="3171013" y="5237309"/>
            <a:ext cx="1653164" cy="1620691"/>
          </a:xfrm>
          <a:prstGeom prst="wedgeRectCallout">
            <a:avLst>
              <a:gd name="adj1" fmla="val 91906"/>
              <a:gd name="adj2" fmla="val 2270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0BE2-5F0C-2943-B0B4-8C34043FEA09}"/>
              </a:ext>
            </a:extLst>
          </p:cNvPr>
          <p:cNvSpPr txBox="1"/>
          <p:nvPr/>
        </p:nvSpPr>
        <p:spPr>
          <a:xfrm>
            <a:off x="3183397" y="5244246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Muronani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Toshiki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in </a:t>
            </a:r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at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2A5AB5-DE25-204F-93A5-CF4B7991F3B8}"/>
              </a:ext>
            </a:extLst>
          </p:cNvPr>
          <p:cNvSpPr txBox="1"/>
          <p:nvPr/>
        </p:nvSpPr>
        <p:spPr>
          <a:xfrm>
            <a:off x="3185914" y="606019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12:05</a:t>
            </a:r>
          </a:p>
          <a:p>
            <a:pPr lvl="0"/>
            <a:r>
              <a:rPr lang="en-US" altLang="ja-JP" sz="1200" b="1" dirty="0" err="1">
                <a:solidFill>
                  <a:srgbClr val="000000"/>
                </a:solidFill>
                <a:latin typeface="Arial"/>
                <a:ea typeface="ＭＳ Ｐゴシック"/>
              </a:rPr>
              <a:t>Nakada</a:t>
            </a:r>
            <a:r>
              <a:rPr lang="en-US" altLang="ja-JP" sz="12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b="1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Hiroto</a:t>
            </a:r>
            <a:endParaRPr lang="en-US" altLang="ja-JP" sz="1200" b="1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</a:t>
            </a:r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in at 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3D699DC-EE42-2142-8704-2C93D81C7350}"/>
              </a:ext>
            </a:extLst>
          </p:cNvPr>
          <p:cNvSpPr txBox="1"/>
          <p:nvPr/>
        </p:nvSpPr>
        <p:spPr>
          <a:xfrm>
            <a:off x="1224807" y="458314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j-lt"/>
              </a:rPr>
              <a:t>Crowded</a:t>
            </a:r>
            <a:endParaRPr kumimoji="1" lang="ja-JP" altLang="en-US" sz="900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9CB33C-B5F9-0340-9C60-AA1A868B4FD5}"/>
              </a:ext>
            </a:extLst>
          </p:cNvPr>
          <p:cNvSpPr txBox="1"/>
          <p:nvPr/>
        </p:nvSpPr>
        <p:spPr>
          <a:xfrm>
            <a:off x="3995936" y="4854422"/>
            <a:ext cx="1109261" cy="2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solidFill>
                  <a:srgbClr val="C00000"/>
                </a:solidFill>
                <a:latin typeface="+mj-lt"/>
              </a:rPr>
              <a:t>Disaster Alert</a:t>
            </a:r>
            <a:endParaRPr kumimoji="1" lang="ja-JP" altLang="en-US" sz="11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509896" y="5865983"/>
            <a:ext cx="849354" cy="846019"/>
            <a:chOff x="6162132" y="2790889"/>
            <a:chExt cx="849354" cy="1036519"/>
          </a:xfrm>
        </p:grpSpPr>
        <p:sp>
          <p:nvSpPr>
            <p:cNvPr id="41" name="円形吹き出し 40">
              <a:extLst>
                <a:ext uri="{FF2B5EF4-FFF2-40B4-BE49-F238E27FC236}">
                  <a16:creationId xmlns:a16="http://schemas.microsoft.com/office/drawing/2014/main" id="{07C0CB73-68EA-1640-AD89-F12C6667091C}"/>
                </a:ext>
              </a:extLst>
            </p:cNvPr>
            <p:cNvSpPr/>
            <p:nvPr/>
          </p:nvSpPr>
          <p:spPr>
            <a:xfrm>
              <a:off x="6218208" y="2790889"/>
              <a:ext cx="710730" cy="1036519"/>
            </a:xfrm>
            <a:prstGeom prst="wedgeEllipseCallout">
              <a:avLst>
                <a:gd name="adj1" fmla="val -90395"/>
                <a:gd name="adj2" fmla="val 43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3A21F624-04E6-C44D-8E94-6A5F5785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32" y="2887166"/>
              <a:ext cx="815557" cy="837737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6224090" y="2904153"/>
              <a:ext cx="787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check</a:t>
              </a:r>
              <a:b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</a:br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in</a:t>
              </a:r>
              <a:endParaRPr kumimoji="1" lang="ja-JP" altLang="en-US" sz="1800" dirty="0" smtClean="0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7462350" y="4895423"/>
            <a:ext cx="1567377" cy="169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 smtClean="0">
                <a:solidFill>
                  <a:schemeClr val="tx1"/>
                </a:solidFill>
              </a:rPr>
              <a:t>NAME: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Hiroto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Nakata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ADDRESS:</a:t>
            </a:r>
          </a:p>
          <a:p>
            <a:r>
              <a:rPr kumimoji="1" lang="en-US" altLang="ja-JP" sz="1200" dirty="0" smtClean="0">
                <a:solidFill>
                  <a:schemeClr val="tx1"/>
                </a:solidFill>
              </a:rPr>
              <a:t>       X town 33-2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EMAIL: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</a:t>
            </a:r>
            <a:r>
              <a:rPr kumimoji="1" lang="en-US" altLang="ja-JP" sz="1200" dirty="0" smtClean="0">
                <a:solidFill>
                  <a:schemeClr val="tx1"/>
                </a:solidFill>
                <a:hlinkClick r:id="rId10"/>
              </a:rPr>
              <a:t>hiroto@aaa.jp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PHONE: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079-9123-4567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# of FAMILY:       4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644 C -0.02344 0.01667 -0.02535 0.0169 -0.02743 0.01736 C -0.0283 0.01759 -0.02986 0.01736 -0.02986 0.01852 C -0.03021 0.02546 -0.02864 0.03218 -0.0283 0.03889 L -0.02743 0.05255 C -0.0342 0.06181 -0.02674 0.05255 -0.05017 0.05694 L -0.05625 0.0581 C -0.0559 0.06389 -0.05573 0.06944 -0.05538 0.07523 C -0.05521 0.07731 -0.05469 0.07963 -0.05451 0.08194 C -0.05243 0.10278 -0.05469 0.0831 -0.05278 0.09884 C -0.05972 0.10185 -0.05312 0.09931 -0.06805 0.10116 C -0.06996 0.10139 -0.07205 0.10185 -0.07396 0.10231 C -0.07621 0.10278 -0.07847 0.10278 -0.08073 0.10347 C -0.08299 0.10394 -0.0875 0.10556 -0.0875 0.10579 C -0.08524 0.11505 -0.08871 0.1 -0.08576 0.1169 C -0.08333 0.13102 -0.08472 0.1169 -0.08333 0.1294 C -0.08194 0.14097 -0.08281 0.13819 -0.0816 0.15208 C -0.08142 0.1544 -0.08108 0.15648 -0.08073 0.1588 C -0.08108 0.16042 -0.08055 0.16296 -0.0816 0.16343 C -0.08333 0.16389 -0.08663 0.16111 -0.08663 0.16134 C -0.09236 0.16157 -0.09809 0.16157 -0.10364 0.16227 C -0.10451 0.16227 -0.10538 0.16296 -0.10625 0.16343 C -0.11371 0.1662 -0.10608 0.16296 -0.11215 0.16551 C -0.1118 0.16759 -0.11163 0.16944 -0.11128 0.1713 C -0.11094 0.17269 -0.11042 0.17431 -0.11042 0.17569 C -0.11042 0.18588 -0.10955 0.19653 -0.11128 0.20625 C -0.11163 0.20856 -0.11493 0.20718 -0.11632 0.20856 C -0.12413 0.21551 -0.11458 0.20671 -0.12066 0.21319 C -0.12135 0.21389 -0.12239 0.21458 -0.12309 0.21528 C -0.12378 0.21597 -0.12413 0.21713 -0.12483 0.21759 C -0.12639 0.21875 -0.1283 0.21921 -0.12986 0.21991 C -0.13073 0.22037 -0.1316 0.22083 -0.13246 0.22106 C -0.13385 0.2213 -0.13524 0.22176 -0.13663 0.22222 C -0.13837 0.22269 -0.14184 0.22431 -0.14184 0.22454 C -0.14601 0.23009 -0.14045 0.22338 -0.14601 0.22778 C -0.15191 0.23241 -0.14305 0.22801 -0.15017 0.23125 C -0.1493 0.23495 -0.15035 0.23449 -0.14861 0.23449 " pathEditMode="relative" rAng="0" ptsTypes="AAAAAAAAAAAAAAAAAAAAAAAAAAAAAAAAAAAAA">
                                      <p:cBhvr>
                                        <p:cTn id="8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15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24" grpId="0"/>
      <p:bldP spid="32" grpId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000" dirty="0" smtClean="0"/>
              <a:t>G1: Register shelter </a:t>
            </a:r>
            <a:r>
              <a:rPr lang="en-US" altLang="ja-JP" sz="2000" dirty="0"/>
              <a:t>i</a:t>
            </a:r>
            <a:r>
              <a:rPr lang="en-US" altLang="ja-JP" sz="2000" dirty="0" smtClean="0"/>
              <a:t>nformation</a:t>
            </a:r>
          </a:p>
          <a:p>
            <a:pPr lvl="1"/>
            <a:r>
              <a:rPr lang="en-US" altLang="ja-JP" sz="1800" dirty="0" smtClean="0"/>
              <a:t>Shelter name, address, </a:t>
            </a:r>
            <a:r>
              <a:rPr lang="en-US" altLang="ja-JP" sz="1800" dirty="0" err="1" smtClean="0"/>
              <a:t>lat</a:t>
            </a:r>
            <a:r>
              <a:rPr lang="en-US" altLang="ja-JP" sz="1800" dirty="0" smtClean="0"/>
              <a:t>, </a:t>
            </a:r>
            <a:r>
              <a:rPr lang="en-US" altLang="ja-JP" sz="1800" dirty="0" err="1" smtClean="0"/>
              <a:t>lng</a:t>
            </a:r>
            <a:r>
              <a:rPr lang="en-US" altLang="ja-JP" sz="1800" dirty="0" smtClean="0"/>
              <a:t>, capacity, description</a:t>
            </a:r>
            <a:endParaRPr lang="en-US" altLang="ja-JP" sz="1800" dirty="0" smtClean="0"/>
          </a:p>
          <a:p>
            <a:r>
              <a:rPr lang="en-US" altLang="ja-JP" sz="2000" dirty="0" smtClean="0"/>
              <a:t>G2: Check status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current status of every shelter</a:t>
            </a:r>
          </a:p>
          <a:p>
            <a:pPr lvl="1"/>
            <a:r>
              <a:rPr lang="en-US" altLang="ja-JP" sz="1800" dirty="0" smtClean="0"/>
              <a:t>Staff checks if the status matches the real situation</a:t>
            </a:r>
            <a:endParaRPr lang="en-US" altLang="ja-JP" sz="1800" dirty="0"/>
          </a:p>
          <a:p>
            <a:r>
              <a:rPr lang="en-US" altLang="ja-JP" sz="2000" dirty="0" smtClean="0"/>
              <a:t>G3: Confirm safety of particular citizen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list of evacuated citizens at every shelter</a:t>
            </a:r>
          </a:p>
          <a:p>
            <a:pPr lvl="1"/>
            <a:r>
              <a:rPr lang="en-US" altLang="ja-JP" sz="1800" dirty="0" smtClean="0"/>
              <a:t>Staff confirms the safety of any particular citizen</a:t>
            </a:r>
            <a:endParaRPr kumimoji="1" lang="ja-JP" altLang="en-US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9" y="464432"/>
            <a:ext cx="8122096" cy="533400"/>
          </a:xfrm>
        </p:spPr>
        <p:txBody>
          <a:bodyPr/>
          <a:lstStyle/>
          <a:p>
            <a:r>
              <a:rPr lang="en-US" altLang="ja-JP" dirty="0" smtClean="0"/>
              <a:t>Local Government’s Use Cases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grpSp>
        <p:nvGrpSpPr>
          <p:cNvPr id="11" name="グループ化 10"/>
          <p:cNvGrpSpPr/>
          <p:nvPr/>
        </p:nvGrpSpPr>
        <p:grpSpPr>
          <a:xfrm>
            <a:off x="6684895" y="3775931"/>
            <a:ext cx="2352572" cy="2771361"/>
            <a:chOff x="6776938" y="3763803"/>
            <a:chExt cx="2352572" cy="277136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26F64923-7E1B-324C-B390-DF397E7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2133" y="3763803"/>
              <a:ext cx="1513424" cy="1256142"/>
            </a:xfrm>
            <a:prstGeom prst="rect">
              <a:avLst/>
            </a:prstGeom>
          </p:spPr>
        </p:pic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6333A1FC-6BDD-DD41-B1B7-D79C83840012}"/>
                </a:ext>
              </a:extLst>
            </p:cNvPr>
            <p:cNvSpPr/>
            <p:nvPr/>
          </p:nvSpPr>
          <p:spPr>
            <a:xfrm flipH="1">
              <a:off x="6776938" y="5231430"/>
              <a:ext cx="730763" cy="657463"/>
            </a:xfrm>
            <a:prstGeom prst="rightArrow">
              <a:avLst>
                <a:gd name="adj1" fmla="val 51569"/>
                <a:gd name="adj2" fmla="val 46839"/>
              </a:avLst>
            </a:prstGeom>
            <a:solidFill>
              <a:srgbClr val="00206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562133" y="4960819"/>
              <a:ext cx="1567377" cy="15743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SHELTER NAME: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A High School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ADDRESS:</a:t>
              </a:r>
            </a:p>
            <a:p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    XX town 1-2</a:t>
              </a:r>
            </a:p>
            <a:p>
              <a:r>
                <a:rPr lang="en-US" altLang="ja-JP" sz="1200" dirty="0" err="1" smtClean="0">
                  <a:solidFill>
                    <a:schemeClr val="tx1"/>
                  </a:solidFill>
                </a:rPr>
                <a:t>Lat-Lng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  <a:br>
                <a:rPr lang="en-US" altLang="ja-JP" sz="1200" dirty="0" smtClean="0">
                  <a:solidFill>
                    <a:schemeClr val="tx1"/>
                  </a:solidFill>
                </a:rPr>
              </a:br>
              <a:r>
                <a:rPr lang="en-US" altLang="ja-JP" sz="1200" dirty="0" smtClean="0">
                  <a:solidFill>
                    <a:schemeClr val="tx1"/>
                  </a:solidFill>
                </a:rPr>
                <a:t>   </a:t>
              </a: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134.6867,34.8434</a:t>
              </a:r>
              <a:b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</a:b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Max # of families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                            50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62" y="4914363"/>
            <a:ext cx="1553925" cy="183896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343691" y="3717032"/>
            <a:ext cx="5319412" cy="2767529"/>
            <a:chOff x="343691" y="3717032"/>
            <a:chExt cx="5319412" cy="2767529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343691" y="4254044"/>
              <a:ext cx="1876565" cy="2230517"/>
              <a:chOff x="-32877" y="4333225"/>
              <a:chExt cx="1876565" cy="2230517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33B05625-C432-234A-86DD-A9E63A535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3" y="4830952"/>
                <a:ext cx="1726325" cy="1732790"/>
              </a:xfrm>
              <a:prstGeom prst="rect">
                <a:avLst/>
              </a:prstGeom>
            </p:spPr>
          </p:pic>
          <p:sp>
            <p:nvSpPr>
              <p:cNvPr id="52" name="円形吹き出し 51">
                <a:extLst>
                  <a:ext uri="{FF2B5EF4-FFF2-40B4-BE49-F238E27FC236}">
                    <a16:creationId xmlns:a16="http://schemas.microsoft.com/office/drawing/2014/main" id="{20CFFE33-DBFC-6343-A080-817572C18030}"/>
                  </a:ext>
                </a:extLst>
              </p:cNvPr>
              <p:cNvSpPr/>
              <p:nvPr/>
            </p:nvSpPr>
            <p:spPr>
              <a:xfrm>
                <a:off x="457884" y="5930689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形吹き出し 52">
                <a:extLst>
                  <a:ext uri="{FF2B5EF4-FFF2-40B4-BE49-F238E27FC236}">
                    <a16:creationId xmlns:a16="http://schemas.microsoft.com/office/drawing/2014/main" id="{14BDF753-0824-7943-8519-9992CB057B0B}"/>
                  </a:ext>
                </a:extLst>
              </p:cNvPr>
              <p:cNvSpPr/>
              <p:nvPr/>
            </p:nvSpPr>
            <p:spPr>
              <a:xfrm>
                <a:off x="893056" y="5315511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形吹き出し 53">
                <a:extLst>
                  <a:ext uri="{FF2B5EF4-FFF2-40B4-BE49-F238E27FC236}">
                    <a16:creationId xmlns:a16="http://schemas.microsoft.com/office/drawing/2014/main" id="{E8F73617-D25E-9C43-B45A-F0C01B704ECB}"/>
                  </a:ext>
                </a:extLst>
              </p:cNvPr>
              <p:cNvSpPr/>
              <p:nvPr/>
            </p:nvSpPr>
            <p:spPr>
              <a:xfrm>
                <a:off x="175230" y="5000816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形吹き出し 54">
                <a:extLst>
                  <a:ext uri="{FF2B5EF4-FFF2-40B4-BE49-F238E27FC236}">
                    <a16:creationId xmlns:a16="http://schemas.microsoft.com/office/drawing/2014/main" id="{8D765C1E-B21F-464F-A40C-F5253D6E1DE7}"/>
                  </a:ext>
                </a:extLst>
              </p:cNvPr>
              <p:cNvSpPr/>
              <p:nvPr/>
            </p:nvSpPr>
            <p:spPr>
              <a:xfrm>
                <a:off x="1305350" y="5561065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BD55605B-531D-7E4A-8450-C513EFAC016B}"/>
                  </a:ext>
                </a:extLst>
              </p:cNvPr>
              <p:cNvSpPr txBox="1"/>
              <p:nvPr/>
            </p:nvSpPr>
            <p:spPr>
              <a:xfrm>
                <a:off x="-32877" y="5245892"/>
                <a:ext cx="8174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900" dirty="0">
                    <a:latin typeface="+mj-lt"/>
                  </a:rPr>
                  <a:t>Crowded</a:t>
                </a:r>
                <a:endParaRPr kumimoji="1" lang="ja-JP" altLang="en-US" sz="900" dirty="0">
                  <a:latin typeface="+mj-lt"/>
                </a:endParaRPr>
              </a:p>
            </p:txBody>
          </p:sp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F7C998EE-6D72-4E41-826A-99F91A3B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81" y="4333225"/>
                <a:ext cx="657957" cy="627594"/>
              </a:xfrm>
              <a:prstGeom prst="rect">
                <a:avLst/>
              </a:prstGeom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3370452" y="3717032"/>
              <a:ext cx="2292651" cy="1520276"/>
              <a:chOff x="3370452" y="3717032"/>
              <a:chExt cx="2292651" cy="1520276"/>
            </a:xfrm>
          </p:grpSpPr>
          <p:sp>
            <p:nvSpPr>
              <p:cNvPr id="41" name="星 7 40">
                <a:extLst>
                  <a:ext uri="{FF2B5EF4-FFF2-40B4-BE49-F238E27FC236}">
                    <a16:creationId xmlns:a16="http://schemas.microsoft.com/office/drawing/2014/main" id="{FDA2A291-9856-784D-B07A-9807371D5AE9}"/>
                  </a:ext>
                </a:extLst>
              </p:cNvPr>
              <p:cNvSpPr/>
              <p:nvPr/>
            </p:nvSpPr>
            <p:spPr>
              <a:xfrm>
                <a:off x="3370452" y="3717032"/>
                <a:ext cx="2292651" cy="1520276"/>
              </a:xfrm>
              <a:prstGeom prst="star7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E02605AF-22E6-C94D-8F75-3C2EE677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59" y="3900296"/>
                <a:ext cx="1272168" cy="954126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69CB33C-B5F9-0340-9C60-AA1A868B4FD5}"/>
                  </a:ext>
                </a:extLst>
              </p:cNvPr>
              <p:cNvSpPr txBox="1"/>
              <p:nvPr/>
            </p:nvSpPr>
            <p:spPr>
              <a:xfrm>
                <a:off x="3995936" y="4854422"/>
                <a:ext cx="1109261" cy="2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100" dirty="0" smtClean="0">
                    <a:solidFill>
                      <a:srgbClr val="C00000"/>
                    </a:solidFill>
                    <a:latin typeface="+mj-lt"/>
                  </a:rPr>
                  <a:t>Disaster Alert</a:t>
                </a:r>
                <a:endParaRPr kumimoji="1" lang="ja-JP" altLang="en-US" sz="11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</p:grpSp>
      <p:graphicFrame>
        <p:nvGraphicFramePr>
          <p:cNvPr id="47" name="表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8808"/>
              </p:ext>
            </p:extLst>
          </p:nvPr>
        </p:nvGraphicFramePr>
        <p:xfrm>
          <a:off x="1921861" y="4467328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</a:t>
                      </a:r>
                      <a:r>
                        <a:rPr kumimoji="1" lang="en-US" altLang="ja-JP" sz="1200" dirty="0" smtClean="0"/>
                        <a:t>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</a:t>
                      </a:r>
                      <a:r>
                        <a:rPr kumimoji="1" lang="en-US" altLang="ja-JP" sz="1200" dirty="0" smtClean="0"/>
                        <a:t>town </a:t>
                      </a:r>
                      <a:r>
                        <a:rPr kumimoji="1" lang="en-US" altLang="ja-JP" sz="1200" dirty="0" smtClean="0"/>
                        <a:t>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sp>
        <p:nvSpPr>
          <p:cNvPr id="73" name="四角形吹き出し 72">
            <a:extLst>
              <a:ext uri="{FF2B5EF4-FFF2-40B4-BE49-F238E27FC236}">
                <a16:creationId xmlns:a16="http://schemas.microsoft.com/office/drawing/2014/main" id="{CE7BF063-7ECA-244A-8AB6-E9488E0FA8EF}"/>
              </a:ext>
            </a:extLst>
          </p:cNvPr>
          <p:cNvSpPr/>
          <p:nvPr/>
        </p:nvSpPr>
        <p:spPr>
          <a:xfrm>
            <a:off x="2576908" y="5023939"/>
            <a:ext cx="1955282" cy="1661966"/>
          </a:xfrm>
          <a:prstGeom prst="wedgeRectCallout">
            <a:avLst>
              <a:gd name="adj1" fmla="val 87946"/>
              <a:gd name="adj2" fmla="val 44608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List of Citizens</a:t>
            </a:r>
            <a:br>
              <a:rPr lang="en-US" altLang="ja-JP" sz="1400" dirty="0" smtClean="0">
                <a:solidFill>
                  <a:schemeClr val="tx1"/>
                </a:solidFill>
              </a:rPr>
            </a:br>
            <a:r>
              <a:rPr lang="en-US" altLang="ja-JP" sz="1400" b="1" dirty="0" smtClean="0">
                <a:solidFill>
                  <a:schemeClr val="tx1"/>
                </a:solidFill>
              </a:rPr>
              <a:t>D </a:t>
            </a:r>
            <a:r>
              <a:rPr lang="en-US" altLang="ja-JP" sz="1400" b="1" dirty="0">
                <a:solidFill>
                  <a:schemeClr val="tx1"/>
                </a:solidFill>
              </a:rPr>
              <a:t>sports Center 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-----------------------------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NAME     CHECK-IN   #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---------------------------------</a:t>
            </a: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Nakada</a:t>
            </a:r>
            <a:r>
              <a:rPr lang="en-US" altLang="ja-JP" sz="1200" dirty="0" smtClean="0">
                <a:solidFill>
                  <a:schemeClr val="tx1"/>
                </a:solidFill>
              </a:rPr>
              <a:t> H.</a:t>
            </a:r>
            <a:r>
              <a:rPr lang="ja-JP" altLang="en-US" sz="1200" dirty="0" smtClean="0">
                <a:solidFill>
                  <a:schemeClr val="tx1"/>
                </a:solidFill>
              </a:rPr>
              <a:t>　 </a:t>
            </a:r>
            <a:r>
              <a:rPr lang="en-US" altLang="ja-JP" sz="1200" dirty="0" smtClean="0">
                <a:solidFill>
                  <a:schemeClr val="tx1"/>
                </a:solidFill>
              </a:rPr>
              <a:t>12:00      5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Murotani</a:t>
            </a:r>
            <a:r>
              <a:rPr lang="en-US" altLang="ja-JP" sz="1200" dirty="0" smtClean="0">
                <a:solidFill>
                  <a:schemeClr val="tx1"/>
                </a:solidFill>
              </a:rPr>
              <a:t> T.   12:05      4 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 smtClean="0">
                <a:solidFill>
                  <a:schemeClr val="tx1"/>
                </a:solidFill>
              </a:rPr>
              <a:t>：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System Architecture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1282080"/>
          </a:xfrm>
        </p:spPr>
        <p:txBody>
          <a:bodyPr/>
          <a:lstStyle/>
          <a:p>
            <a:r>
              <a:rPr kumimoji="1" lang="en-US" altLang="ja-JP" dirty="0" smtClean="0"/>
              <a:t>Implement as Web Application</a:t>
            </a:r>
          </a:p>
          <a:p>
            <a:pPr lvl="1"/>
            <a:r>
              <a:rPr lang="en-US" altLang="ja-JP" dirty="0" smtClean="0"/>
              <a:t>Server Side</a:t>
            </a:r>
            <a:r>
              <a:rPr lang="en-US" altLang="ja-JP" smtClean="0"/>
              <a:t>: Logic</a:t>
            </a:r>
            <a:r>
              <a:rPr lang="en-US" altLang="ja-JP" dirty="0" smtClean="0"/>
              <a:t>, API, Database</a:t>
            </a:r>
          </a:p>
          <a:p>
            <a:pPr lvl="1"/>
            <a:r>
              <a:rPr kumimoji="1" lang="en-US" altLang="ja-JP" dirty="0" smtClean="0"/>
              <a:t>Client Side: Browser App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1133" y="2714031"/>
            <a:ext cx="912284" cy="91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26" y="5402755"/>
            <a:ext cx="771541" cy="8817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19" y="2344149"/>
            <a:ext cx="927100" cy="1270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770" y="3717247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30" y="4088970"/>
            <a:ext cx="692128" cy="692128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549242" y="3018324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 dirty="0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536187" y="2622023"/>
            <a:ext cx="626752" cy="40074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551441" y="4422543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604654" y="5685879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 rot="16200000">
            <a:off x="2521352" y="4320072"/>
            <a:ext cx="2333272" cy="413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Citizen API</a:t>
            </a:r>
            <a:endParaRPr kumimoji="1" lang="ja-JP" altLang="en-US" dirty="0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 rot="5400000">
            <a:off x="4744348" y="4351497"/>
            <a:ext cx="2333273" cy="4135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 smtClean="0"/>
              <a:t>Government API</a:t>
            </a:r>
            <a:endParaRPr kumimoji="1" lang="ja-JP" altLang="en-US" sz="2200" dirty="0"/>
          </a:p>
        </p:txBody>
      </p:sp>
      <p:sp>
        <p:nvSpPr>
          <p:cNvPr id="16" name="フローチャート: 代替処理 15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3918215" y="3437361"/>
            <a:ext cx="1773918" cy="111739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solidFill>
                  <a:schemeClr val="tx1"/>
                </a:solidFill>
              </a:rPr>
              <a:t>Shelter </a:t>
            </a:r>
            <a:r>
              <a:rPr kumimoji="1" lang="en-US" altLang="ja-JP" sz="2000" dirty="0" err="1" smtClean="0">
                <a:solidFill>
                  <a:schemeClr val="tx1"/>
                </a:solidFill>
              </a:rPr>
              <a:t>Navi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 smtClean="0">
                <a:solidFill>
                  <a:schemeClr val="tx1"/>
                </a:solidFill>
              </a:rPr>
              <a:t>Logic</a:t>
            </a:r>
            <a:endParaRPr kumimoji="1" lang="ja-JP" altLang="en-US" sz="2000" dirty="0">
              <a:solidFill>
                <a:schemeClr val="tx1"/>
              </a:solidFill>
            </a:endParaRPr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890503" y="3191283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</p:cNvCxnSpPr>
          <p:nvPr/>
        </p:nvCxnSpPr>
        <p:spPr>
          <a:xfrm>
            <a:off x="2890503" y="4645103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892362" y="5457574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6424" y="4017032"/>
            <a:ext cx="1513424" cy="1256142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372199" y="4422543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372199" y="4867663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雲 22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3405670" y="5939118"/>
            <a:ext cx="3024034" cy="900398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Google    </a:t>
            </a:r>
          </a:p>
          <a:p>
            <a:pPr algn="ctr"/>
            <a:r>
              <a:rPr lang="en-US" altLang="ja-JP" dirty="0"/>
              <a:t>   </a:t>
            </a:r>
            <a:r>
              <a:rPr kumimoji="1" lang="en-US" altLang="ja-JP" dirty="0"/>
              <a:t>Maps</a:t>
            </a:r>
            <a:endParaRPr kumimoji="1" lang="ja-JP" altLang="en-US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797" y="5428709"/>
            <a:ext cx="744559" cy="787892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197" y="2297866"/>
            <a:ext cx="1085967" cy="107846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3694992" y="5862021"/>
            <a:ext cx="728038" cy="902028"/>
          </a:xfrm>
          <a:prstGeom prst="rect">
            <a:avLst/>
          </a:prstGeom>
          <a:ln>
            <a:noFill/>
          </a:ln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69D472A-8983-0E45-92B4-D0B6A9DC2CBA}"/>
              </a:ext>
            </a:extLst>
          </p:cNvPr>
          <p:cNvSpPr txBox="1"/>
          <p:nvPr/>
        </p:nvSpPr>
        <p:spPr>
          <a:xfrm>
            <a:off x="7303273" y="5328796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Government</a:t>
            </a:r>
          </a:p>
        </p:txBody>
      </p:sp>
      <p:sp>
        <p:nvSpPr>
          <p:cNvPr id="28" name="フローチャート: 代替処理 27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535857" y="4017032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29" name="フローチャート: 代替処理 28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598732" y="5261578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30" name="円柱 29">
            <a:extLst>
              <a:ext uri="{FF2B5EF4-FFF2-40B4-BE49-F238E27FC236}">
                <a16:creationId xmlns:a16="http://schemas.microsoft.com/office/drawing/2014/main" id="{C8D710AB-0592-1B43-A5DD-AB35D27B1C69}"/>
              </a:ext>
            </a:extLst>
          </p:cNvPr>
          <p:cNvSpPr/>
          <p:nvPr/>
        </p:nvSpPr>
        <p:spPr>
          <a:xfrm>
            <a:off x="3914504" y="4538943"/>
            <a:ext cx="1777629" cy="12133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Shelter Navi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DB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1612" y="2419351"/>
            <a:ext cx="900222" cy="1065352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97EBF3DF-21A2-8C40-A299-4906E8295142}"/>
              </a:ext>
            </a:extLst>
          </p:cNvPr>
          <p:cNvSpPr txBox="1"/>
          <p:nvPr/>
        </p:nvSpPr>
        <p:spPr>
          <a:xfrm>
            <a:off x="272893" y="617839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Citizens</a:t>
            </a:r>
            <a:endParaRPr kumimoji="1" lang="ja-JP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77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6B6CD3-2EA0-6E44-83D9-C30A1A1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System Architecture</a:t>
            </a:r>
            <a:endParaRPr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750" y="2876550"/>
            <a:ext cx="1714500" cy="1714500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C90464-52F0-394E-9B0D-CBCFFB1AB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83" y="5079720"/>
            <a:ext cx="771541" cy="8817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6" y="2021114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7" y="3394212"/>
            <a:ext cx="9271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787" y="3765935"/>
            <a:ext cx="692128" cy="692128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430199" y="2695289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 dirty="0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417144" y="2298988"/>
            <a:ext cx="626752" cy="40074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432398" y="4099508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485611" y="5362844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 rot="16200000">
            <a:off x="2402309" y="3997037"/>
            <a:ext cx="2333272" cy="413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Citizen API</a:t>
            </a:r>
            <a:endParaRPr kumimoji="1" lang="ja-JP" altLang="en-US" dirty="0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 rot="5400000">
            <a:off x="4625305" y="4028462"/>
            <a:ext cx="2333273" cy="4135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 smtClean="0"/>
              <a:t>Government API</a:t>
            </a:r>
            <a:endParaRPr kumimoji="1" lang="ja-JP" altLang="en-US" sz="2200" dirty="0"/>
          </a:p>
        </p:txBody>
      </p:sp>
      <p:sp>
        <p:nvSpPr>
          <p:cNvPr id="22" name="フローチャート: 代替処理 21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3799172" y="3114326"/>
            <a:ext cx="1773918" cy="111739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</a:rPr>
              <a:t>ShelterNavi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System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771460" y="2868248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</p:cNvCxnSpPr>
          <p:nvPr/>
        </p:nvCxnSpPr>
        <p:spPr>
          <a:xfrm>
            <a:off x="2771460" y="4322068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773319" y="5134539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080" y="3693997"/>
            <a:ext cx="1513424" cy="1256142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460580" y="4207322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530226" y="4544628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雲 39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3286627" y="5616083"/>
            <a:ext cx="3024034" cy="900398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Google    </a:t>
            </a:r>
          </a:p>
          <a:p>
            <a:pPr algn="ctr"/>
            <a:r>
              <a:rPr lang="en-US" altLang="ja-JP" dirty="0"/>
              <a:t>   </a:t>
            </a:r>
            <a:r>
              <a:rPr kumimoji="1" lang="en-US" altLang="ja-JP" dirty="0"/>
              <a:t>Maps</a:t>
            </a:r>
            <a:endParaRPr kumimoji="1" lang="ja-JP" altLang="en-US" dirty="0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54" y="5105674"/>
            <a:ext cx="744559" cy="78789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753" y="1775804"/>
            <a:ext cx="1179994" cy="1171842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3575949" y="5538986"/>
            <a:ext cx="728038" cy="902028"/>
          </a:xfrm>
          <a:prstGeom prst="rect">
            <a:avLst/>
          </a:prstGeom>
          <a:ln>
            <a:noFill/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EBF3DF-21A2-8C40-A299-4906E8295142}"/>
              </a:ext>
            </a:extLst>
          </p:cNvPr>
          <p:cNvSpPr txBox="1"/>
          <p:nvPr/>
        </p:nvSpPr>
        <p:spPr>
          <a:xfrm>
            <a:off x="272893" y="6178396"/>
            <a:ext cx="1281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Citizens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69D472A-8983-0E45-92B4-D0B6A9DC2CBA}"/>
              </a:ext>
            </a:extLst>
          </p:cNvPr>
          <p:cNvSpPr txBox="1"/>
          <p:nvPr/>
        </p:nvSpPr>
        <p:spPr>
          <a:xfrm>
            <a:off x="7184230" y="500576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+mj-lt"/>
              </a:rPr>
              <a:t>Government</a:t>
            </a: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416814" y="3693997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479689" y="4938543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3" name="円柱 2">
            <a:extLst>
              <a:ext uri="{FF2B5EF4-FFF2-40B4-BE49-F238E27FC236}">
                <a16:creationId xmlns:a16="http://schemas.microsoft.com/office/drawing/2014/main" id="{C8D710AB-0592-1B43-A5DD-AB35D27B1C69}"/>
              </a:ext>
            </a:extLst>
          </p:cNvPr>
          <p:cNvSpPr/>
          <p:nvPr/>
        </p:nvSpPr>
        <p:spPr>
          <a:xfrm>
            <a:off x="3795461" y="4215908"/>
            <a:ext cx="1777629" cy="12133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Shelter Navi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DB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6973" y="1418912"/>
            <a:ext cx="1553925" cy="18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実装（デモンストレーション）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62C73F-6188-FC4C-A527-D6AA6C5E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利用した技術</a:t>
            </a:r>
            <a:endParaRPr kumimoji="1" lang="en-US" altLang="ja-JP" dirty="0"/>
          </a:p>
          <a:p>
            <a:pPr lvl="1"/>
            <a:r>
              <a:rPr lang="ja-JP" altLang="en-US"/>
              <a:t>クライアントサイド：</a:t>
            </a:r>
            <a:r>
              <a:rPr lang="en-US" altLang="ja-JP" dirty="0"/>
              <a:t>HTML5,JavaScript,Bootstrap</a:t>
            </a:r>
          </a:p>
          <a:p>
            <a:pPr lvl="1"/>
            <a:r>
              <a:rPr kumimoji="1" lang="ja-JP" altLang="en-US"/>
              <a:t>サーバーサイド：</a:t>
            </a:r>
            <a:r>
              <a:rPr kumimoji="1" lang="en-US" altLang="ja-JP" dirty="0" err="1"/>
              <a:t>Java,SpringBoot,MySQL</a:t>
            </a:r>
            <a:r>
              <a:rPr kumimoji="1" lang="en-US" altLang="ja-JP" dirty="0"/>
              <a:t>,</a:t>
            </a:r>
          </a:p>
          <a:p>
            <a:pPr lvl="1"/>
            <a:r>
              <a:rPr kumimoji="1" lang="ja-JP" altLang="en-US"/>
              <a:t>地図サービス：</a:t>
            </a:r>
            <a:r>
              <a:rPr kumimoji="1" lang="en-US" altLang="ja-JP" dirty="0" err="1"/>
              <a:t>GoogleMaps</a:t>
            </a:r>
            <a:r>
              <a:rPr kumimoji="1" lang="ja-JP" altLang="en-US"/>
              <a:t> </a:t>
            </a:r>
            <a:r>
              <a:rPr kumimoji="1" lang="en-US" altLang="ja-JP" dirty="0"/>
              <a:t>JavaScript API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1" y="2667270"/>
            <a:ext cx="3376977" cy="40020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67270"/>
            <a:ext cx="337697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6259</TotalTime>
  <Words>831</Words>
  <Application>Microsoft Office PowerPoint</Application>
  <PresentationFormat>画面に合わせる (4:3)</PresentationFormat>
  <Paragraphs>249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ＭＳ Ｐゴシック</vt:lpstr>
      <vt:lpstr>ＭＳ Ｐ明朝</vt:lpstr>
      <vt:lpstr>Osaka</vt:lpstr>
      <vt:lpstr>Arial</vt:lpstr>
      <vt:lpstr>Times</vt:lpstr>
      <vt:lpstr>Wingdings</vt:lpstr>
      <vt:lpstr>緑</vt:lpstr>
      <vt:lpstr>Development of Shelter Navigation with Considering Three Cs in the Corona Age</vt:lpstr>
      <vt:lpstr>Disaster Evacuation in Japan</vt:lpstr>
      <vt:lpstr>Struggles of Local Governments</vt:lpstr>
      <vt:lpstr>Research Goal and Approach</vt:lpstr>
      <vt:lpstr>Citizen’s Use Cases</vt:lpstr>
      <vt:lpstr>Local Government’s Use Cases</vt:lpstr>
      <vt:lpstr>System Architecture</vt:lpstr>
      <vt:lpstr>System Architecture</vt:lpstr>
      <vt:lpstr>実装（デモンストレーション）</vt:lpstr>
      <vt:lpstr>PowerPoint プレゼンテーション</vt:lpstr>
      <vt:lpstr>Discussion</vt:lpstr>
      <vt:lpstr>謝辞</vt:lpstr>
      <vt:lpstr> </vt:lpstr>
      <vt:lpstr>5.アプローチ</vt:lpstr>
      <vt:lpstr>6.提案手法</vt:lpstr>
      <vt:lpstr>評価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中村 匡秀</cp:lastModifiedBy>
  <cp:revision>135</cp:revision>
  <cp:lastPrinted>2015-02-14T18:29:24Z</cp:lastPrinted>
  <dcterms:created xsi:type="dcterms:W3CDTF">2020-09-23T14:05:07Z</dcterms:created>
  <dcterms:modified xsi:type="dcterms:W3CDTF">2020-10-08T11:00:40Z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